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9488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8720"/>
            <a:ext cx="59790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Этапы развития СУБД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8766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Данная презентация раскрывает ключевые этапы развития систем управления базами данных (СУБД) от первых файловых систем до современных облачных решений. Мы подробно рассмотрим основные характеристики каждого этапа, а также важнейшие события, которые определяли дальнейшее развитие технологий хранения и обработки данных. Это позволит понять, как развивались подходы к организации информации и какие инновации стали фундаментальными для современных СУБД.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0660" y="584716"/>
            <a:ext cx="7655481" cy="1328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 1: Файловые системы (1960-е)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0660" y="2232660"/>
            <a:ext cx="3721418" cy="3281482"/>
          </a:xfrm>
          <a:prstGeom prst="roundRect">
            <a:avLst>
              <a:gd name="adj" fmla="val 2722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0925" y="2452926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Характеристика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0925" y="2912745"/>
            <a:ext cx="3280886" cy="2381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Данные хранились в отдельных файлах без единой системы управления. Отсутствовала структурированная организация и стандартизация.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4723" y="2232660"/>
            <a:ext cx="3721418" cy="3281482"/>
          </a:xfrm>
          <a:prstGeom prst="roundRect">
            <a:avLst>
              <a:gd name="adj" fmla="val 2722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4988" y="2452926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Проблемы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84988" y="2912745"/>
            <a:ext cx="3280886" cy="170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Высокая избыточность данных, трудности с доступом и обработкой, сложности управления большими объёмами информации.</a:t>
            </a:r>
            <a:endParaRPr lang="en-US" sz="16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AFE0AA8-E9D3-089D-86CE-5FE53EFFF30C}"/>
              </a:ext>
            </a:extLst>
          </p:cNvPr>
          <p:cNvSpPr/>
          <p:nvPr/>
        </p:nvSpPr>
        <p:spPr>
          <a:xfrm>
            <a:off x="12272682" y="7652364"/>
            <a:ext cx="2357718" cy="559398"/>
          </a:xfrm>
          <a:prstGeom prst="rect">
            <a:avLst/>
          </a:prstGeom>
          <a:solidFill>
            <a:srgbClr val="191717"/>
          </a:solidFill>
          <a:ln>
            <a:solidFill>
              <a:srgbClr val="1917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Shape 7"/>
          <p:cNvSpPr/>
          <p:nvPr/>
        </p:nvSpPr>
        <p:spPr>
          <a:xfrm>
            <a:off x="6230660" y="5726787"/>
            <a:ext cx="7655481" cy="1920835"/>
          </a:xfrm>
          <a:prstGeom prst="roundRect">
            <a:avLst>
              <a:gd name="adj" fmla="val 465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50925" y="6406872"/>
            <a:ext cx="7214949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Разработка IMS (Information Management System) компанией IBM для проекта программы "Аполлон", положившая начало системам управления данными.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450925" y="5947053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Ключевое событие</a:t>
            </a:r>
            <a:endParaRPr lang="en-US" sz="2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690" y="597813"/>
            <a:ext cx="7622619" cy="1358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 2: Иерархические и сетевые СУБД (1970-е)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60690" y="2282309"/>
            <a:ext cx="488990" cy="488990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6969" y="2356961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Характеристика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466969" y="2826901"/>
            <a:ext cx="2969181" cy="2782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Внедрение структурированных моделей хранения: иерархической и сетевой, позволяющих организовывать данные в древовидных и связываемых структурах.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850" y="2282309"/>
            <a:ext cx="488990" cy="488990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14129" y="2356961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Преимущества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14129" y="2826901"/>
            <a:ext cx="2969181" cy="2086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Улучшение организации данных по сравнению с файловыми системами, повышение скорости доступа и снижение избыточности.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60690" y="6043851"/>
            <a:ext cx="488990" cy="488990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66969" y="6118503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Ключевое событие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466969" y="6588443"/>
            <a:ext cx="6916341" cy="104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Создание системы CODASYL (Conference on Data Systems Languages), внедрившей сетевую модель данных для эффективного управления сложными структурами.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6473"/>
            <a:ext cx="9736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 3: Реляционные СУБД (1980-е)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Характеристика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Появление реляционной модели, основанной на теории математических отношений, упростившей структуру хранения и обработки данных.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61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Введение языка SQL для удобной работы с данными.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Ключевые события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3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Разработка System R компанией IBM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55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Создание Ingres в Калифорнийском университете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997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Запуск коммерческих СУБД Oracle, DB2, SQL Server</a:t>
            </a: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FF236D5-1D10-A956-E7A3-28ADEA40F379}"/>
              </a:ext>
            </a:extLst>
          </p:cNvPr>
          <p:cNvSpPr/>
          <p:nvPr/>
        </p:nvSpPr>
        <p:spPr>
          <a:xfrm>
            <a:off x="12272682" y="7652364"/>
            <a:ext cx="2357718" cy="559398"/>
          </a:xfrm>
          <a:prstGeom prst="rect">
            <a:avLst/>
          </a:prstGeom>
          <a:solidFill>
            <a:srgbClr val="191717"/>
          </a:solidFill>
          <a:ln>
            <a:solidFill>
              <a:srgbClr val="1917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10672"/>
            <a:ext cx="7594997" cy="1867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 4: Объектно-ориентированные СУБД (1990-е)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998458" y="2776418"/>
            <a:ext cx="22860" cy="4842391"/>
          </a:xfrm>
          <a:prstGeom prst="roundRect">
            <a:avLst>
              <a:gd name="adj" fmla="val 365922"/>
            </a:avLst>
          </a:prstGeom>
          <a:solidFill>
            <a:srgbClr val="595959"/>
          </a:solidFill>
          <a:ln/>
        </p:spPr>
      </p:sp>
      <p:sp>
        <p:nvSpPr>
          <p:cNvPr id="5" name="Shape 2"/>
          <p:cNvSpPr/>
          <p:nvPr/>
        </p:nvSpPr>
        <p:spPr>
          <a:xfrm>
            <a:off x="1199614" y="2988945"/>
            <a:ext cx="597456" cy="22860"/>
          </a:xfrm>
          <a:prstGeom prst="roundRect">
            <a:avLst>
              <a:gd name="adj" fmla="val 365922"/>
            </a:avLst>
          </a:prstGeom>
          <a:solidFill>
            <a:srgbClr val="595959"/>
          </a:solidFill>
          <a:ln/>
        </p:spPr>
      </p:sp>
      <p:sp>
        <p:nvSpPr>
          <p:cNvPr id="6" name="Shape 3"/>
          <p:cNvSpPr/>
          <p:nvPr/>
        </p:nvSpPr>
        <p:spPr>
          <a:xfrm>
            <a:off x="774442" y="2776418"/>
            <a:ext cx="448032" cy="44803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49035" y="2813685"/>
            <a:ext cx="298728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1994297" y="2844879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Характеристика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994297" y="3275409"/>
            <a:ext cx="6375202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Расширение реляционной модели с помощью объектно-ориентированных принципов: наследование, полиморфизм и поддержка сложных типов данных.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99614" y="4842034"/>
            <a:ext cx="597456" cy="22860"/>
          </a:xfrm>
          <a:prstGeom prst="roundRect">
            <a:avLst>
              <a:gd name="adj" fmla="val 365922"/>
            </a:avLst>
          </a:prstGeom>
          <a:solidFill>
            <a:srgbClr val="595959"/>
          </a:solidFill>
          <a:ln/>
        </p:spPr>
      </p:sp>
      <p:sp>
        <p:nvSpPr>
          <p:cNvPr id="11" name="Shape 8"/>
          <p:cNvSpPr/>
          <p:nvPr/>
        </p:nvSpPr>
        <p:spPr>
          <a:xfrm>
            <a:off x="774442" y="4629507"/>
            <a:ext cx="448032" cy="44803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49035" y="4666774"/>
            <a:ext cx="298728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1994297" y="4697968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Преимущества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994297" y="5128498"/>
            <a:ext cx="6375202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Улучшенная работа с мультимедийными и техническими данными, повышение гибкости и выразительности моделей.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99614" y="6376511"/>
            <a:ext cx="597456" cy="22860"/>
          </a:xfrm>
          <a:prstGeom prst="roundRect">
            <a:avLst>
              <a:gd name="adj" fmla="val 365922"/>
            </a:avLst>
          </a:prstGeom>
          <a:solidFill>
            <a:srgbClr val="595959"/>
          </a:solidFill>
          <a:ln/>
        </p:spPr>
      </p:sp>
      <p:sp>
        <p:nvSpPr>
          <p:cNvPr id="16" name="Shape 13"/>
          <p:cNvSpPr/>
          <p:nvPr/>
        </p:nvSpPr>
        <p:spPr>
          <a:xfrm>
            <a:off x="774442" y="6163985"/>
            <a:ext cx="448032" cy="44803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49035" y="6201251"/>
            <a:ext cx="298728" cy="373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994297" y="6232446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Ключевое событие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994297" y="6662976"/>
            <a:ext cx="6375202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Появление объектно-ориентированных СУБД, таких как ObjectStore и Versant, интегрировавших ООП в управление данными.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82548" y="59918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Этап 5: NoSQL СУБД (2000-е — настоящее время)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76348" y="233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Характеристика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28773" y="2760943"/>
            <a:ext cx="3785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Отказ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от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жестких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схем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и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традиционной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реляционной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модели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переход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к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масштабируемости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и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высокой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производительности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48431" y="3462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Типы NoSQL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348431" y="395300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Key-value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48431" y="4395200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Документные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348431" y="483739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Графовые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348431" y="527959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Колоночные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10099155" y="5152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Ключевое событие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10099155" y="5642499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Рост веб-приложений и больших данных привёл к появлению MongoDB, Cassandra, Redis и других популярных NoSQL систем.</a:t>
            </a:r>
            <a:endParaRPr lang="en-US" sz="1750" dirty="0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5D559D4C-A193-E145-CF05-B61CCBE02557}"/>
              </a:ext>
            </a:extLst>
          </p:cNvPr>
          <p:cNvSpPr/>
          <p:nvPr/>
        </p:nvSpPr>
        <p:spPr>
          <a:xfrm>
            <a:off x="161365" y="2409282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AF75298F-60C7-73A8-B969-8FDF58091CDB}"/>
              </a:ext>
            </a:extLst>
          </p:cNvPr>
          <p:cNvSpPr/>
          <p:nvPr/>
        </p:nvSpPr>
        <p:spPr>
          <a:xfrm>
            <a:off x="5881023" y="3702563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8C37899A-D80C-963B-23DF-86BD078C9B4E}"/>
              </a:ext>
            </a:extLst>
          </p:cNvPr>
          <p:cNvSpPr/>
          <p:nvPr/>
        </p:nvSpPr>
        <p:spPr>
          <a:xfrm>
            <a:off x="9567200" y="5258829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5FF582FC-1083-D5CB-0F44-3E88FFFB04A6}"/>
              </a:ext>
            </a:extLst>
          </p:cNvPr>
          <p:cNvSpPr/>
          <p:nvPr/>
        </p:nvSpPr>
        <p:spPr>
          <a:xfrm rot="5400000">
            <a:off x="10666682" y="6307225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ABB43A58-9979-E2FE-027D-E80830E1E91D}"/>
              </a:ext>
            </a:extLst>
          </p:cNvPr>
          <p:cNvSpPr/>
          <p:nvPr/>
        </p:nvSpPr>
        <p:spPr>
          <a:xfrm rot="5400000">
            <a:off x="6929419" y="4834083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858ACB87-47A1-82DA-5005-CF62EFE7A78F}"/>
              </a:ext>
            </a:extLst>
          </p:cNvPr>
          <p:cNvSpPr/>
          <p:nvPr/>
        </p:nvSpPr>
        <p:spPr>
          <a:xfrm rot="5400000">
            <a:off x="1209761" y="3457678"/>
            <a:ext cx="172122" cy="2268914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DD11C5F2-D765-186E-C0F7-62D49D03C929}"/>
              </a:ext>
            </a:extLst>
          </p:cNvPr>
          <p:cNvSpPr/>
          <p:nvPr/>
        </p:nvSpPr>
        <p:spPr>
          <a:xfrm>
            <a:off x="12272682" y="7652364"/>
            <a:ext cx="2357718" cy="559398"/>
          </a:xfrm>
          <a:prstGeom prst="rect">
            <a:avLst/>
          </a:prstGeom>
          <a:solidFill>
            <a:srgbClr val="191717"/>
          </a:solidFill>
          <a:ln>
            <a:solidFill>
              <a:srgbClr val="1917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443" y="1259086"/>
            <a:ext cx="6990755" cy="547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Современные тенденции в СУБД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207443" y="2068949"/>
            <a:ext cx="7701915" cy="1304211"/>
          </a:xfrm>
          <a:prstGeom prst="roundRect">
            <a:avLst>
              <a:gd name="adj" fmla="val 564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0084" y="2251591"/>
            <a:ext cx="2189083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Облачные СУБД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90084" y="2630210"/>
            <a:ext cx="7336631" cy="56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AWS RDS, Azure SQL и Google Cloud SQL обеспечивают масштабируемость и доступность в облаке.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207443" y="3548182"/>
            <a:ext cx="7701915" cy="1024057"/>
          </a:xfrm>
          <a:prstGeom prst="roundRect">
            <a:avLst>
              <a:gd name="adj" fmla="val 718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90084" y="3730823"/>
            <a:ext cx="2189083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In-memory базы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390084" y="4109442"/>
            <a:ext cx="733663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Redis и Memcached для сверхбыстрого доступа и обработки данных в памяти.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207443" y="4747260"/>
            <a:ext cx="7701915" cy="1024057"/>
          </a:xfrm>
          <a:prstGeom prst="roundRect">
            <a:avLst>
              <a:gd name="adj" fmla="val 718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90084" y="4929902"/>
            <a:ext cx="2189083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Большие данные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390084" y="5308521"/>
            <a:ext cx="733663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Технологии Hadoop, Spark и Hive для анализа огромных объёмов информации.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207443" y="5946338"/>
            <a:ext cx="7701915" cy="1024057"/>
          </a:xfrm>
          <a:prstGeom prst="roundRect">
            <a:avLst>
              <a:gd name="adj" fmla="val 718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90084" y="6128980"/>
            <a:ext cx="2189083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Edge Computing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390084" y="6507599"/>
            <a:ext cx="7336631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Обработка данных ближе к источнику, снижая задержки и повышая безопасность.</a:t>
            </a:r>
            <a:endParaRPr lang="en-US" sz="13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0AE2F87-D2EC-49B6-B35F-4A49EF99A48D}"/>
              </a:ext>
            </a:extLst>
          </p:cNvPr>
          <p:cNvSpPr/>
          <p:nvPr/>
        </p:nvSpPr>
        <p:spPr>
          <a:xfrm>
            <a:off x="12272682" y="7652364"/>
            <a:ext cx="2357718" cy="559398"/>
          </a:xfrm>
          <a:prstGeom prst="rect">
            <a:avLst/>
          </a:prstGeom>
          <a:solidFill>
            <a:srgbClr val="191717"/>
          </a:solidFill>
          <a:ln>
            <a:solidFill>
              <a:srgbClr val="1917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734" y="781764"/>
            <a:ext cx="7603331" cy="1375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Заключение: Путь развития СУБД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6734" y="2487454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71943" y="2563058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Эволюция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971943" y="3038951"/>
            <a:ext cx="2948940" cy="1408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От простых файловых систем к сложным многоуровневым и облачным архитектурам.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5917" y="2487454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11126" y="2563058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Решение задач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911126" y="3038951"/>
            <a:ext cx="2948940" cy="1408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Каждый этап отражал рост требований к обработке, масштабируемости и гибкости данных.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6734" y="4887873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71943" y="4963478"/>
            <a:ext cx="283618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Современный выбор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971943" y="5439370"/>
            <a:ext cx="6888123" cy="704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Богатый спектр технологий позволяет подобрать СУБД для любых нужд и сценариев.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256734" y="6391275"/>
            <a:ext cx="7603331" cy="105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Понимание исторического развития систем управления данными помогает лучше ориентироваться в текущих технологиях и выбирать оптимальные решения для бизнеса.</a:t>
            </a:r>
            <a:endParaRPr lang="en-US" sz="17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365FFBB-38EC-3FC7-24C6-90262B6CB8C9}"/>
              </a:ext>
            </a:extLst>
          </p:cNvPr>
          <p:cNvSpPr/>
          <p:nvPr/>
        </p:nvSpPr>
        <p:spPr>
          <a:xfrm>
            <a:off x="12272682" y="7652364"/>
            <a:ext cx="2357718" cy="559398"/>
          </a:xfrm>
          <a:prstGeom prst="rect">
            <a:avLst/>
          </a:prstGeom>
          <a:solidFill>
            <a:srgbClr val="191717"/>
          </a:solidFill>
          <a:ln>
            <a:solidFill>
              <a:srgbClr val="1917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510</Words>
  <Application>Microsoft Office PowerPoint</Application>
  <PresentationFormat>Произвольный</PresentationFormat>
  <Paragraphs>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Funnel Sans</vt:lpstr>
      <vt:lpstr>Mona Sans Semi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kbolotov2004@gmail.com</cp:lastModifiedBy>
  <cp:revision>2</cp:revision>
  <dcterms:created xsi:type="dcterms:W3CDTF">2025-05-20T11:30:14Z</dcterms:created>
  <dcterms:modified xsi:type="dcterms:W3CDTF">2025-05-20T12:55:54Z</dcterms:modified>
</cp:coreProperties>
</file>